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1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/>
          <a:lstStyle>
            <a:lvl1pPr algn="r">
              <a:defRPr sz="1200"/>
            </a:lvl1pPr>
          </a:lstStyle>
          <a:p>
            <a:fld id="{19F0B1A7-4EB4-4C7B-B828-C42241F0C781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26137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700" rIns="91395" bIns="457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93" y="4751392"/>
            <a:ext cx="5392737" cy="3887787"/>
          </a:xfrm>
          <a:prstGeom prst="rect">
            <a:avLst/>
          </a:prstGeom>
        </p:spPr>
        <p:txBody>
          <a:bodyPr vert="horz" lIns="91395" tIns="45700" rIns="91395" bIns="4570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7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7"/>
            <a:ext cx="2921000" cy="495300"/>
          </a:xfrm>
          <a:prstGeom prst="rect">
            <a:avLst/>
          </a:prstGeom>
        </p:spPr>
        <p:txBody>
          <a:bodyPr vert="horz" lIns="91395" tIns="45700" rIns="91395" bIns="45700" rtlCol="0" anchor="b"/>
          <a:lstStyle>
            <a:lvl1pPr algn="r">
              <a:defRPr sz="1200"/>
            </a:lvl1pPr>
          </a:lstStyle>
          <a:p>
            <a:fld id="{63E0246D-8425-4FF5-9D9E-8838191D6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81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0246D-8425-4FF5-9D9E-8838191D658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53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0246D-8425-4FF5-9D9E-8838191D658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8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99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39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2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09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90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54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83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85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57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3687-6AF2-4768-A678-05FED169C8AF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A61AE-62FA-4918-B02D-036909F695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0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848B61-B6A5-4C7B-8B2B-354020727B53}"/>
              </a:ext>
            </a:extLst>
          </p:cNvPr>
          <p:cNvSpPr/>
          <p:nvPr/>
        </p:nvSpPr>
        <p:spPr>
          <a:xfrm>
            <a:off x="5389683" y="127083"/>
            <a:ext cx="1742793" cy="328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Director</a:t>
            </a:r>
            <a:r>
              <a:rPr lang="ru-RU" sz="1000" dirty="0" smtClean="0"/>
              <a:t>                             </a:t>
            </a:r>
            <a:r>
              <a:rPr lang="en-US" sz="1000" dirty="0" smtClean="0"/>
              <a:t> </a:t>
            </a:r>
            <a:r>
              <a:rPr lang="en-US" sz="1000" dirty="0" err="1"/>
              <a:t>Nuraliev</a:t>
            </a:r>
            <a:r>
              <a:rPr lang="en-US" sz="1000" dirty="0"/>
              <a:t> D.S.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63D059AD-977E-499A-93C9-9B6F5945A34E}"/>
              </a:ext>
            </a:extLst>
          </p:cNvPr>
          <p:cNvSpPr/>
          <p:nvPr/>
        </p:nvSpPr>
        <p:spPr>
          <a:xfrm>
            <a:off x="891708" y="797072"/>
            <a:ext cx="1430535" cy="775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Associate Director </a:t>
            </a:r>
            <a:r>
              <a:rPr lang="ru-RU" sz="1000" dirty="0" smtClean="0"/>
              <a:t>        </a:t>
            </a:r>
            <a:r>
              <a:rPr lang="en-US" sz="1000" dirty="0" smtClean="0"/>
              <a:t>(</a:t>
            </a:r>
            <a:r>
              <a:rPr lang="en-US" sz="1000" dirty="0"/>
              <a:t>on IT infrastructure) </a:t>
            </a:r>
            <a:r>
              <a:rPr lang="en-US" sz="1000" dirty="0" err="1"/>
              <a:t>Turganbekov</a:t>
            </a:r>
            <a:r>
              <a:rPr lang="en-US" sz="1000" dirty="0"/>
              <a:t> A.B.</a:t>
            </a:r>
            <a:endParaRPr lang="ru-RU" sz="900" b="1" dirty="0">
              <a:solidFill>
                <a:schemeClr val="tx1"/>
              </a:solidFill>
            </a:endParaRPr>
          </a:p>
        </p:txBody>
      </p: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40818F95-30C7-439B-B0A0-9B52699E6F49}"/>
              </a:ext>
            </a:extLst>
          </p:cNvPr>
          <p:cNvCxnSpPr>
            <a:cxnSpLocks/>
            <a:stCxn id="2" idx="1"/>
            <a:endCxn id="40" idx="0"/>
          </p:cNvCxnSpPr>
          <p:nvPr/>
        </p:nvCxnSpPr>
        <p:spPr>
          <a:xfrm rot="10800000" flipV="1">
            <a:off x="1606977" y="291100"/>
            <a:ext cx="3782707" cy="5059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894BF590-DF6A-4091-BF65-2BF3346F6499}"/>
              </a:ext>
            </a:extLst>
          </p:cNvPr>
          <p:cNvSpPr/>
          <p:nvPr/>
        </p:nvSpPr>
        <p:spPr>
          <a:xfrm>
            <a:off x="7042639" y="780315"/>
            <a:ext cx="1366180" cy="9494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arenR"/>
            </a:pPr>
            <a:r>
              <a:rPr lang="en-US" sz="1000" dirty="0" smtClean="0"/>
              <a:t>Advisor</a:t>
            </a:r>
            <a:endParaRPr lang="ru-RU" sz="1000" dirty="0" smtClean="0"/>
          </a:p>
          <a:p>
            <a:pPr marL="228600" indent="-228600">
              <a:buFont typeface="+mj-lt"/>
              <a:buAutoNum type="arabicParenR"/>
            </a:pPr>
            <a:r>
              <a:rPr lang="en-US" sz="1000" dirty="0"/>
              <a:t>Internal </a:t>
            </a:r>
            <a:r>
              <a:rPr lang="en-US" sz="1000" dirty="0" smtClean="0"/>
              <a:t>Auditor</a:t>
            </a:r>
            <a:endParaRPr lang="ru-RU" sz="1000" dirty="0" smtClean="0"/>
          </a:p>
          <a:p>
            <a:pPr marL="228600" indent="-228600">
              <a:buFont typeface="+mj-lt"/>
              <a:buAutoNum type="arabicParenR"/>
            </a:pPr>
            <a:r>
              <a:rPr lang="en-US" sz="1000" dirty="0"/>
              <a:t>Compliance </a:t>
            </a:r>
            <a:r>
              <a:rPr lang="en-US" sz="1000" dirty="0" smtClean="0"/>
              <a:t>Officer</a:t>
            </a:r>
            <a:endParaRPr lang="ru-RU" sz="1000" dirty="0" smtClean="0"/>
          </a:p>
          <a:p>
            <a:pPr marL="228600" indent="-228600">
              <a:buFont typeface="+mj-lt"/>
              <a:buAutoNum type="arabicParenR"/>
            </a:pPr>
            <a:r>
              <a:rPr lang="en-US" sz="1000" dirty="0"/>
              <a:t>Chief Safety </a:t>
            </a:r>
            <a:r>
              <a:rPr lang="en-US" sz="1000" dirty="0" smtClean="0"/>
              <a:t>Specialist</a:t>
            </a:r>
            <a:endParaRPr lang="ru-RU" sz="1000" dirty="0" smtClean="0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0A346CF-F36E-4EC7-BC72-FEA8EF9FD93E}"/>
              </a:ext>
            </a:extLst>
          </p:cNvPr>
          <p:cNvSpPr/>
          <p:nvPr/>
        </p:nvSpPr>
        <p:spPr>
          <a:xfrm>
            <a:off x="5246462" y="1768441"/>
            <a:ext cx="1559845" cy="2610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Human Resource Development </a:t>
            </a:r>
            <a:r>
              <a:rPr lang="en-US" sz="1000" dirty="0" smtClean="0"/>
              <a:t>Department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Accounting </a:t>
            </a:r>
            <a:r>
              <a:rPr lang="en-US" sz="1000" dirty="0" smtClean="0"/>
              <a:t>Department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Finance and Economics </a:t>
            </a:r>
            <a:r>
              <a:rPr lang="en-US" sz="1000" dirty="0" smtClean="0"/>
              <a:t>Department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Department of Legal </a:t>
            </a:r>
            <a:r>
              <a:rPr lang="en-US" sz="1000" dirty="0" smtClean="0"/>
              <a:t>Support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Department of Organization and Production </a:t>
            </a:r>
            <a:r>
              <a:rPr lang="en-US" sz="1000" dirty="0" smtClean="0"/>
              <a:t>Support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Corporate Sales </a:t>
            </a:r>
            <a:r>
              <a:rPr lang="en-US" sz="1000" dirty="0" smtClean="0"/>
              <a:t>Department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Department of Public Procurement Organization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0475B991-CBBF-43D8-8295-624BB0C1DBED}"/>
              </a:ext>
            </a:extLst>
          </p:cNvPr>
          <p:cNvSpPr/>
          <p:nvPr/>
        </p:nvSpPr>
        <p:spPr>
          <a:xfrm>
            <a:off x="5235325" y="785440"/>
            <a:ext cx="1570982" cy="799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Associate </a:t>
            </a:r>
            <a:r>
              <a:rPr lang="en-US" sz="1000" dirty="0" smtClean="0"/>
              <a:t>Director              </a:t>
            </a:r>
            <a:r>
              <a:rPr lang="en-US" sz="1000" dirty="0"/>
              <a:t>(for finance) </a:t>
            </a:r>
            <a:r>
              <a:rPr lang="en-US" sz="1000" dirty="0" smtClean="0"/>
              <a:t>                </a:t>
            </a:r>
            <a:r>
              <a:rPr lang="en-US" sz="1000" dirty="0" err="1" smtClean="0"/>
              <a:t>Abesov</a:t>
            </a:r>
            <a:r>
              <a:rPr lang="en-US" sz="1000" dirty="0" smtClean="0"/>
              <a:t> </a:t>
            </a:r>
            <a:r>
              <a:rPr lang="en-US" sz="1000" dirty="0"/>
              <a:t>N.S.</a:t>
            </a:r>
            <a:endParaRPr lang="ru-RU" sz="900" b="1" dirty="0" smtClean="0">
              <a:solidFill>
                <a:schemeClr val="tx1"/>
              </a:solidFill>
            </a:endParaRP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1A3862AD-A02B-4913-92BF-ADE685C52D3E}"/>
              </a:ext>
            </a:extLst>
          </p:cNvPr>
          <p:cNvSpPr/>
          <p:nvPr/>
        </p:nvSpPr>
        <p:spPr>
          <a:xfrm>
            <a:off x="3904952" y="780849"/>
            <a:ext cx="1227463" cy="791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Associate Director (development) </a:t>
            </a:r>
            <a:r>
              <a:rPr lang="en-US" sz="1000" dirty="0" err="1"/>
              <a:t>Vastyanov</a:t>
            </a:r>
            <a:r>
              <a:rPr lang="en-US" sz="1000" dirty="0"/>
              <a:t> A.V.</a:t>
            </a:r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15ADEA4E-21CE-459B-8FA3-23259EDE520B}"/>
              </a:ext>
            </a:extLst>
          </p:cNvPr>
          <p:cNvSpPr/>
          <p:nvPr/>
        </p:nvSpPr>
        <p:spPr>
          <a:xfrm>
            <a:off x="7042640" y="2285622"/>
            <a:ext cx="1366179" cy="642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Sector for the Protection of State Secrets and Mobilization Training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86F59E80-1A22-44F0-89E7-9CA4BADDA135}"/>
              </a:ext>
            </a:extLst>
          </p:cNvPr>
          <p:cNvSpPr/>
          <p:nvPr/>
        </p:nvSpPr>
        <p:spPr>
          <a:xfrm>
            <a:off x="7042640" y="1925515"/>
            <a:ext cx="1366179" cy="280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Information Security Service</a:t>
            </a:r>
            <a:endParaRPr lang="ru-RU" sz="1000" dirty="0" smtClean="0">
              <a:solidFill>
                <a:schemeClr val="tx1"/>
              </a:solidFill>
            </a:endParaRP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A76D14CA-8D2D-4FEB-8F0A-7B24ADA2DA2F}"/>
              </a:ext>
            </a:extLst>
          </p:cNvPr>
          <p:cNvSpPr/>
          <p:nvPr/>
        </p:nvSpPr>
        <p:spPr>
          <a:xfrm>
            <a:off x="891708" y="1729780"/>
            <a:ext cx="1430535" cy="23831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M</a:t>
            </a:r>
            <a:r>
              <a:rPr lang="en-US" sz="1000" dirty="0" smtClean="0"/>
              <a:t>anagement </a:t>
            </a:r>
            <a:r>
              <a:rPr lang="en-US" sz="1000" dirty="0"/>
              <a:t>and maintenance of low-current </a:t>
            </a:r>
            <a:r>
              <a:rPr lang="en-US" sz="1000" dirty="0" smtClean="0"/>
              <a:t>systems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IT Infrastructure </a:t>
            </a:r>
            <a:r>
              <a:rPr lang="en-US" sz="1000" dirty="0" smtClean="0"/>
              <a:t>Management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Telecommunications </a:t>
            </a:r>
            <a:r>
              <a:rPr lang="en-US" sz="1000" dirty="0" smtClean="0"/>
              <a:t>Department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Management and administration of </a:t>
            </a:r>
            <a:r>
              <a:rPr lang="en-US" sz="1000" dirty="0" smtClean="0"/>
              <a:t>IS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Department of Corporate Architecture and Technical Supervision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F4D80D57-F351-48D4-99E6-7E939B9A8AEC}"/>
              </a:ext>
            </a:extLst>
          </p:cNvPr>
          <p:cNvSpPr/>
          <p:nvPr/>
        </p:nvSpPr>
        <p:spPr>
          <a:xfrm>
            <a:off x="3880646" y="1768441"/>
            <a:ext cx="1262906" cy="25397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Department of Product </a:t>
            </a:r>
            <a:r>
              <a:rPr lang="en-US" sz="1000" dirty="0" smtClean="0"/>
              <a:t>Management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Department of Development and Human Resources </a:t>
            </a:r>
            <a:r>
              <a:rPr lang="en-US" sz="1000" dirty="0" smtClean="0"/>
              <a:t>Systems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Office for Monitoring National Projects and Big </a:t>
            </a:r>
            <a:r>
              <a:rPr lang="en-US" sz="1000" dirty="0" smtClean="0"/>
              <a:t>Data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Project </a:t>
            </a:r>
            <a:r>
              <a:rPr lang="en-US" sz="1000" dirty="0" smtClean="0"/>
              <a:t>Office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Management of IT solutions Development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61" name="Прямая со стрелкой 60"/>
          <p:cNvCxnSpPr>
            <a:cxnSpLocks/>
          </p:cNvCxnSpPr>
          <p:nvPr/>
        </p:nvCxnSpPr>
        <p:spPr>
          <a:xfrm flipH="1">
            <a:off x="3121794" y="291099"/>
            <a:ext cx="651" cy="50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B7D015E6-100E-4291-8D8A-3B8B2ABBF43D}"/>
              </a:ext>
            </a:extLst>
          </p:cNvPr>
          <p:cNvSpPr/>
          <p:nvPr/>
        </p:nvSpPr>
        <p:spPr>
          <a:xfrm>
            <a:off x="7042640" y="3046399"/>
            <a:ext cx="1366179" cy="532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Strategic Promotion and PR Department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81" name="Прямая со стрелкой 80"/>
          <p:cNvCxnSpPr>
            <a:cxnSpLocks/>
            <a:endCxn id="88" idx="3"/>
          </p:cNvCxnSpPr>
          <p:nvPr/>
        </p:nvCxnSpPr>
        <p:spPr>
          <a:xfrm flipH="1" flipV="1">
            <a:off x="8408819" y="2065787"/>
            <a:ext cx="92254" cy="12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cxnSpLocks/>
          </p:cNvCxnSpPr>
          <p:nvPr/>
        </p:nvCxnSpPr>
        <p:spPr>
          <a:xfrm flipH="1">
            <a:off x="8362627" y="2619729"/>
            <a:ext cx="1846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cxnSpLocks/>
          </p:cNvCxnSpPr>
          <p:nvPr/>
        </p:nvCxnSpPr>
        <p:spPr>
          <a:xfrm flipH="1">
            <a:off x="8408819" y="1409848"/>
            <a:ext cx="169213" cy="5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8B0B1A1F-67B9-453F-9B68-ED62533C2627}"/>
              </a:ext>
            </a:extLst>
          </p:cNvPr>
          <p:cNvSpPr/>
          <p:nvPr/>
        </p:nvSpPr>
        <p:spPr>
          <a:xfrm>
            <a:off x="2455596" y="1782740"/>
            <a:ext cx="1354842" cy="193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Management of technical support of conference </a:t>
            </a:r>
            <a:r>
              <a:rPr lang="en-US" sz="1000" dirty="0" smtClean="0"/>
              <a:t>systems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Management of maintenance and operational </a:t>
            </a:r>
            <a:r>
              <a:rPr lang="en-US" sz="1000" dirty="0" smtClean="0"/>
              <a:t>services</a:t>
            </a:r>
            <a:endParaRPr lang="ru-RU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000" dirty="0"/>
              <a:t>Call Center and Customer Support </a:t>
            </a:r>
            <a:r>
              <a:rPr lang="en-US" sz="1000" dirty="0" smtClean="0"/>
              <a:t>Department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1A3862AD-A02B-4913-92BF-ADE685C52D3E}"/>
              </a:ext>
            </a:extLst>
          </p:cNvPr>
          <p:cNvSpPr/>
          <p:nvPr/>
        </p:nvSpPr>
        <p:spPr>
          <a:xfrm>
            <a:off x="2425153" y="784339"/>
            <a:ext cx="1376890" cy="7877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Associate </a:t>
            </a:r>
            <a:r>
              <a:rPr lang="en-US" sz="1000" dirty="0" smtClean="0"/>
              <a:t>Director</a:t>
            </a:r>
            <a:r>
              <a:rPr lang="ru-RU" sz="1000" dirty="0" smtClean="0"/>
              <a:t>     </a:t>
            </a:r>
            <a:r>
              <a:rPr lang="en-US" sz="1000" dirty="0" smtClean="0"/>
              <a:t> </a:t>
            </a:r>
            <a:r>
              <a:rPr lang="en-US" sz="1000" dirty="0"/>
              <a:t>(by escort) </a:t>
            </a:r>
            <a:r>
              <a:rPr lang="en-US" sz="1000" dirty="0" err="1"/>
              <a:t>Urazbaev</a:t>
            </a:r>
            <a:r>
              <a:rPr lang="en-US" sz="1000" dirty="0"/>
              <a:t> N.A.</a:t>
            </a:r>
            <a:endParaRPr lang="en-US" sz="1000" b="1" dirty="0" smtClean="0">
              <a:solidFill>
                <a:schemeClr val="tx1"/>
              </a:solidFill>
            </a:endParaRPr>
          </a:p>
        </p:txBody>
      </p:sp>
      <p:cxnSp>
        <p:nvCxnSpPr>
          <p:cNvPr id="181" name="Прямая со стрелкой 180"/>
          <p:cNvCxnSpPr>
            <a:cxnSpLocks/>
            <a:endCxn id="84" idx="0"/>
          </p:cNvCxnSpPr>
          <p:nvPr/>
        </p:nvCxnSpPr>
        <p:spPr>
          <a:xfrm flipH="1">
            <a:off x="4518684" y="291099"/>
            <a:ext cx="474624" cy="489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cxnSpLocks/>
          </p:cNvCxnSpPr>
          <p:nvPr/>
        </p:nvCxnSpPr>
        <p:spPr>
          <a:xfrm>
            <a:off x="6261079" y="455119"/>
            <a:ext cx="0" cy="310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2" idx="3"/>
          </p:cNvCxnSpPr>
          <p:nvPr/>
        </p:nvCxnSpPr>
        <p:spPr>
          <a:xfrm>
            <a:off x="7132476" y="291101"/>
            <a:ext cx="1376322" cy="31379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H="1">
            <a:off x="8408819" y="3429002"/>
            <a:ext cx="1384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9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848B61-B6A5-4C7B-8B2B-354020727B53}"/>
              </a:ext>
            </a:extLst>
          </p:cNvPr>
          <p:cNvSpPr/>
          <p:nvPr/>
        </p:nvSpPr>
        <p:spPr>
          <a:xfrm>
            <a:off x="5389683" y="127083"/>
            <a:ext cx="1742793" cy="328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Директор</a:t>
            </a:r>
          </a:p>
          <a:p>
            <a:pPr algn="ctr"/>
            <a:r>
              <a:rPr lang="kk-KZ" sz="1000" b="1" dirty="0" smtClean="0">
                <a:solidFill>
                  <a:schemeClr val="tx1"/>
                </a:solidFill>
              </a:rPr>
              <a:t>Нұралиев Д.С.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63D059AD-977E-499A-93C9-9B6F5945A34E}"/>
              </a:ext>
            </a:extLst>
          </p:cNvPr>
          <p:cNvSpPr/>
          <p:nvPr/>
        </p:nvSpPr>
        <p:spPr>
          <a:xfrm>
            <a:off x="456388" y="797072"/>
            <a:ext cx="1394930" cy="775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</a:rPr>
              <a:t>Директордың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орынбасары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en-US" sz="900" dirty="0" smtClean="0">
                <a:solidFill>
                  <a:schemeClr val="tx1"/>
                </a:solidFill>
              </a:rPr>
              <a:t>IT </a:t>
            </a:r>
            <a:r>
              <a:rPr lang="ru-RU" sz="900" dirty="0" err="1" smtClean="0">
                <a:solidFill>
                  <a:schemeClr val="tx1"/>
                </a:solidFill>
              </a:rPr>
              <a:t>инфрақұрылым</a:t>
            </a:r>
            <a:r>
              <a:rPr lang="ru-RU" sz="900" dirty="0" smtClean="0">
                <a:solidFill>
                  <a:schemeClr val="tx1"/>
                </a:solidFill>
              </a:rPr>
              <a:t>)</a:t>
            </a:r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ru-RU" sz="900" b="1" dirty="0" err="1" smtClean="0">
                <a:solidFill>
                  <a:schemeClr val="tx1"/>
                </a:solidFill>
              </a:rPr>
              <a:t>Тұрғанбеков</a:t>
            </a:r>
            <a:r>
              <a:rPr lang="ru-RU" sz="900" b="1" dirty="0" smtClean="0">
                <a:solidFill>
                  <a:schemeClr val="tx1"/>
                </a:solidFill>
              </a:rPr>
              <a:t> </a:t>
            </a:r>
            <a:r>
              <a:rPr lang="ru-RU" sz="900" b="1" dirty="0">
                <a:solidFill>
                  <a:schemeClr val="tx1"/>
                </a:solidFill>
              </a:rPr>
              <a:t>А.Б.</a:t>
            </a:r>
          </a:p>
          <a:p>
            <a:pPr algn="ctr"/>
            <a:endParaRPr lang="ru-RU" sz="1000" b="1" dirty="0">
              <a:solidFill>
                <a:schemeClr val="tx1"/>
              </a:solidFill>
            </a:endParaRPr>
          </a:p>
        </p:txBody>
      </p: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40818F95-30C7-439B-B0A0-9B52699E6F49}"/>
              </a:ext>
            </a:extLst>
          </p:cNvPr>
          <p:cNvCxnSpPr>
            <a:cxnSpLocks/>
            <a:stCxn id="2" idx="1"/>
            <a:endCxn id="40" idx="0"/>
          </p:cNvCxnSpPr>
          <p:nvPr/>
        </p:nvCxnSpPr>
        <p:spPr>
          <a:xfrm rot="10800000" flipV="1">
            <a:off x="1254337" y="291100"/>
            <a:ext cx="4135347" cy="5059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894BF590-DF6A-4091-BF65-2BF3346F6499}"/>
              </a:ext>
            </a:extLst>
          </p:cNvPr>
          <p:cNvSpPr/>
          <p:nvPr/>
        </p:nvSpPr>
        <p:spPr>
          <a:xfrm>
            <a:off x="9375835" y="780316"/>
            <a:ext cx="1591218" cy="10656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arenR"/>
            </a:pPr>
            <a:r>
              <a:rPr lang="ru-RU" sz="1000" dirty="0">
                <a:solidFill>
                  <a:schemeClr val="tx1"/>
                </a:solidFill>
              </a:rPr>
              <a:t>Советник</a:t>
            </a:r>
          </a:p>
          <a:p>
            <a:pPr marL="228600" indent="-228600">
              <a:buFont typeface="+mj-lt"/>
              <a:buAutoNum type="arabicParenR"/>
            </a:pPr>
            <a:r>
              <a:rPr lang="ru-RU" sz="1000" dirty="0">
                <a:solidFill>
                  <a:schemeClr val="tx1"/>
                </a:solidFill>
              </a:rPr>
              <a:t>Внутренний аудитор</a:t>
            </a:r>
          </a:p>
          <a:p>
            <a:pPr marL="228600" indent="-228600">
              <a:buFont typeface="+mj-lt"/>
              <a:buAutoNum type="arabicParenR"/>
            </a:pPr>
            <a:r>
              <a:rPr lang="ru-RU" sz="1000" dirty="0" err="1">
                <a:solidFill>
                  <a:schemeClr val="tx1"/>
                </a:solidFill>
              </a:rPr>
              <a:t>Комплаенс</a:t>
            </a:r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офицер</a:t>
            </a:r>
          </a:p>
          <a:p>
            <a:pPr marL="228600" lvl="0" indent="-228600">
              <a:buFont typeface="+mj-lt"/>
              <a:buAutoNum type="arabicParenR"/>
            </a:pPr>
            <a:r>
              <a:rPr lang="ru-RU" sz="1000" dirty="0" smtClean="0">
                <a:solidFill>
                  <a:schemeClr val="tx1"/>
                </a:solidFill>
              </a:rPr>
              <a:t>Главный </a:t>
            </a:r>
            <a:r>
              <a:rPr lang="ru-RU" sz="1000" dirty="0">
                <a:solidFill>
                  <a:schemeClr val="tx1"/>
                </a:solidFill>
              </a:rPr>
              <a:t>специалист по </a:t>
            </a:r>
            <a:r>
              <a:rPr lang="ru-RU" sz="1000" dirty="0" smtClean="0">
                <a:solidFill>
                  <a:schemeClr val="tx1"/>
                </a:solidFill>
              </a:rPr>
              <a:t>ТБ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5ECF5AD2-9C36-495D-A793-91E0BF3B8B22}"/>
              </a:ext>
            </a:extLst>
          </p:cNvPr>
          <p:cNvSpPr/>
          <p:nvPr/>
        </p:nvSpPr>
        <p:spPr>
          <a:xfrm>
            <a:off x="6681217" y="5680134"/>
            <a:ext cx="1606167" cy="6327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Мемлекеттік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сатып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алуды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ұйымдастыру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10A346CF-F36E-4EC7-BC72-FEA8EF9FD93E}"/>
              </a:ext>
            </a:extLst>
          </p:cNvPr>
          <p:cNvSpPr/>
          <p:nvPr/>
        </p:nvSpPr>
        <p:spPr>
          <a:xfrm>
            <a:off x="6619886" y="1645147"/>
            <a:ext cx="1675169" cy="576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Адам </a:t>
            </a:r>
            <a:r>
              <a:rPr lang="ru-RU" sz="1000" dirty="0" err="1" smtClean="0">
                <a:solidFill>
                  <a:schemeClr val="tx1"/>
                </a:solidFill>
              </a:rPr>
              <a:t>ресурстарын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дамыту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85311757-3199-46CA-BA51-BC7C717BDA93}"/>
              </a:ext>
            </a:extLst>
          </p:cNvPr>
          <p:cNvSpPr/>
          <p:nvPr/>
        </p:nvSpPr>
        <p:spPr>
          <a:xfrm>
            <a:off x="6656720" y="2297909"/>
            <a:ext cx="1651270" cy="4954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00" dirty="0" err="1" smtClean="0">
                <a:solidFill>
                  <a:schemeClr val="tx1"/>
                </a:solidFill>
              </a:rPr>
              <a:t>Бухгалтерлік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есеп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969988EA-3747-439A-979F-CCA00F3D6B85}"/>
              </a:ext>
            </a:extLst>
          </p:cNvPr>
          <p:cNvSpPr/>
          <p:nvPr/>
        </p:nvSpPr>
        <p:spPr>
          <a:xfrm>
            <a:off x="6656357" y="2909654"/>
            <a:ext cx="1645536" cy="5377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00" dirty="0" err="1">
                <a:solidFill>
                  <a:schemeClr val="tx1"/>
                </a:solidFill>
              </a:rPr>
              <a:t>Қ</a:t>
            </a:r>
            <a:r>
              <a:rPr lang="ru-RU" sz="1000" dirty="0" err="1" smtClean="0">
                <a:solidFill>
                  <a:schemeClr val="tx1"/>
                </a:solidFill>
              </a:rPr>
              <a:t>аржы-экономикалық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0475B991-CBBF-43D8-8295-624BB0C1DBED}"/>
              </a:ext>
            </a:extLst>
          </p:cNvPr>
          <p:cNvSpPr/>
          <p:nvPr/>
        </p:nvSpPr>
        <p:spPr>
          <a:xfrm>
            <a:off x="6612215" y="785440"/>
            <a:ext cx="1675169" cy="799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</a:rPr>
              <a:t>Директордың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орынбасары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ru-RU" sz="1000" dirty="0" err="1" smtClean="0">
                <a:solidFill>
                  <a:schemeClr val="tx1"/>
                </a:solidFill>
              </a:rPr>
              <a:t>қаржы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бойынша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Абесов Н.С.</a:t>
            </a: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1A3862AD-A02B-4913-92BF-ADE685C52D3E}"/>
              </a:ext>
            </a:extLst>
          </p:cNvPr>
          <p:cNvSpPr/>
          <p:nvPr/>
        </p:nvSpPr>
        <p:spPr>
          <a:xfrm>
            <a:off x="4321830" y="780849"/>
            <a:ext cx="1347409" cy="791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chemeClr val="tx1"/>
                </a:solidFill>
              </a:rPr>
              <a:t>Директордың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орынбасары</a:t>
            </a:r>
            <a:r>
              <a:rPr lang="ru-RU" sz="1000" b="1" dirty="0" smtClean="0">
                <a:solidFill>
                  <a:schemeClr val="tx1"/>
                </a:solidFill>
              </a:rPr>
              <a:t>            </a:t>
            </a:r>
            <a:r>
              <a:rPr lang="ru-RU" sz="1000" dirty="0" smtClean="0">
                <a:solidFill>
                  <a:schemeClr val="tx1"/>
                </a:solidFill>
              </a:rPr>
              <a:t>(даму </a:t>
            </a:r>
            <a:r>
              <a:rPr lang="ru-RU" sz="1000" dirty="0" err="1" smtClean="0">
                <a:solidFill>
                  <a:schemeClr val="tx1"/>
                </a:solidFill>
              </a:rPr>
              <a:t>бойынша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r>
              <a:rPr lang="kk-KZ" sz="900" b="1" dirty="0" smtClean="0">
                <a:solidFill>
                  <a:schemeClr val="tx1"/>
                </a:solidFill>
              </a:rPr>
              <a:t>Вастьянов А.В.</a:t>
            </a:r>
            <a:endParaRPr lang="ru-RU" sz="900" b="1" dirty="0">
              <a:solidFill>
                <a:schemeClr val="tx1"/>
              </a:solidFill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974F564C-1FCC-4C2D-83F8-41472548A8D0}"/>
              </a:ext>
            </a:extLst>
          </p:cNvPr>
          <p:cNvSpPr/>
          <p:nvPr/>
        </p:nvSpPr>
        <p:spPr>
          <a:xfrm>
            <a:off x="6656919" y="4244664"/>
            <a:ext cx="1638355" cy="451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00" dirty="0" err="1" smtClean="0">
                <a:solidFill>
                  <a:schemeClr val="tx1"/>
                </a:solidFill>
              </a:rPr>
              <a:t>Өндірісті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ұйымдастыру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және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қамтамасыз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ету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15ADEA4E-21CE-459B-8FA3-23259EDE520B}"/>
              </a:ext>
            </a:extLst>
          </p:cNvPr>
          <p:cNvSpPr/>
          <p:nvPr/>
        </p:nvSpPr>
        <p:spPr>
          <a:xfrm>
            <a:off x="9254807" y="3408324"/>
            <a:ext cx="1777479" cy="7045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Сектор </a:t>
            </a:r>
            <a:r>
              <a:rPr lang="ru-RU" sz="1000" dirty="0" smtClean="0">
                <a:solidFill>
                  <a:schemeClr val="tx1"/>
                </a:solidFill>
              </a:rPr>
              <a:t>по защите </a:t>
            </a:r>
            <a:r>
              <a:rPr lang="ru-RU" sz="1000" dirty="0">
                <a:solidFill>
                  <a:schemeClr val="tx1"/>
                </a:solidFill>
              </a:rPr>
              <a:t>государственных </a:t>
            </a:r>
            <a:r>
              <a:rPr lang="ru-RU" sz="1000" dirty="0" smtClean="0">
                <a:solidFill>
                  <a:schemeClr val="tx1"/>
                </a:solidFill>
              </a:rPr>
              <a:t>секретов</a:t>
            </a:r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и мобилизационной </a:t>
            </a:r>
            <a:r>
              <a:rPr lang="ru-RU" sz="1000" dirty="0">
                <a:solidFill>
                  <a:schemeClr val="tx1"/>
                </a:solidFill>
              </a:rPr>
              <a:t>подготовки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 </a:t>
            </a:r>
            <a:r>
              <a:rPr lang="ru-RU" sz="1000" dirty="0">
                <a:solidFill>
                  <a:schemeClr val="tx1"/>
                </a:solidFill>
              </a:rPr>
              <a:t>ед. 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86F59E80-1A22-44F0-89E7-9CA4BADDA135}"/>
              </a:ext>
            </a:extLst>
          </p:cNvPr>
          <p:cNvSpPr/>
          <p:nvPr/>
        </p:nvSpPr>
        <p:spPr>
          <a:xfrm>
            <a:off x="9363171" y="2160599"/>
            <a:ext cx="1560753" cy="908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Служба информационной </a:t>
            </a:r>
            <a:r>
              <a:rPr lang="ru-RU" sz="1000" dirty="0" smtClean="0">
                <a:solidFill>
                  <a:schemeClr val="tx1"/>
                </a:solidFill>
              </a:rPr>
              <a:t>безопасности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(14 ед.)</a:t>
            </a:r>
          </a:p>
        </p:txBody>
      </p: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A76D14CA-8D2D-4FEB-8F0A-7B24ADA2DA2F}"/>
              </a:ext>
            </a:extLst>
          </p:cNvPr>
          <p:cNvSpPr/>
          <p:nvPr/>
        </p:nvSpPr>
        <p:spPr>
          <a:xfrm>
            <a:off x="456387" y="1782739"/>
            <a:ext cx="1394931" cy="775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Әлсіз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тоқты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жүйелерге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қызмет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көрсету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F1755EAF-1070-4C62-952D-F4E6175ED567}"/>
              </a:ext>
            </a:extLst>
          </p:cNvPr>
          <p:cNvSpPr/>
          <p:nvPr/>
        </p:nvSpPr>
        <p:spPr>
          <a:xfrm>
            <a:off x="474426" y="3662897"/>
            <a:ext cx="1370963" cy="7374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Телекоммуникация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758F524C-2B80-4512-A527-B683773420A4}"/>
              </a:ext>
            </a:extLst>
          </p:cNvPr>
          <p:cNvSpPr/>
          <p:nvPr/>
        </p:nvSpPr>
        <p:spPr>
          <a:xfrm>
            <a:off x="4304858" y="5378549"/>
            <a:ext cx="1362943" cy="6187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IT-</a:t>
            </a:r>
            <a:r>
              <a:rPr lang="kk-KZ" sz="1000" dirty="0" smtClean="0">
                <a:solidFill>
                  <a:schemeClr val="tx1"/>
                </a:solidFill>
              </a:rPr>
              <a:t>шешімдерді әзірлеу басқармасы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F4D80D57-F351-48D4-99E6-7E939B9A8AEC}"/>
              </a:ext>
            </a:extLst>
          </p:cNvPr>
          <p:cNvSpPr/>
          <p:nvPr/>
        </p:nvSpPr>
        <p:spPr>
          <a:xfrm>
            <a:off x="4322688" y="1768441"/>
            <a:ext cx="1364584" cy="588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Өнімдік</a:t>
            </a:r>
            <a:r>
              <a:rPr lang="ru-RU" sz="1000" dirty="0" smtClean="0">
                <a:solidFill>
                  <a:schemeClr val="tx1"/>
                </a:solidFill>
              </a:rPr>
              <a:t> менеджмент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96" name="Прямая со стрелкой 95"/>
          <p:cNvCxnSpPr>
            <a:cxnSpLocks/>
            <a:endCxn id="91" idx="1"/>
          </p:cNvCxnSpPr>
          <p:nvPr/>
        </p:nvCxnSpPr>
        <p:spPr>
          <a:xfrm>
            <a:off x="224478" y="2164631"/>
            <a:ext cx="249948" cy="6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C5D3C75A-31F4-4898-968B-83E05B763DB2}"/>
              </a:ext>
            </a:extLst>
          </p:cNvPr>
          <p:cNvCxnSpPr/>
          <p:nvPr/>
        </p:nvCxnSpPr>
        <p:spPr>
          <a:xfrm>
            <a:off x="1254337" y="1573320"/>
            <a:ext cx="0" cy="209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cxnSpLocks/>
            <a:endCxn id="51" idx="1"/>
          </p:cNvCxnSpPr>
          <p:nvPr/>
        </p:nvCxnSpPr>
        <p:spPr>
          <a:xfrm>
            <a:off x="249895" y="3197679"/>
            <a:ext cx="215513" cy="3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cxnSpLocks/>
          </p:cNvCxnSpPr>
          <p:nvPr/>
        </p:nvCxnSpPr>
        <p:spPr>
          <a:xfrm flipH="1">
            <a:off x="3121794" y="291099"/>
            <a:ext cx="651" cy="505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B7D015E6-100E-4291-8D8A-3B8B2ABBF43D}"/>
              </a:ext>
            </a:extLst>
          </p:cNvPr>
          <p:cNvSpPr/>
          <p:nvPr/>
        </p:nvSpPr>
        <p:spPr>
          <a:xfrm>
            <a:off x="9281405" y="4502909"/>
            <a:ext cx="1780077" cy="5132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Отдел стратегического продвижения и </a:t>
            </a:r>
            <a:r>
              <a:rPr lang="en-US" sz="1000" dirty="0" smtClean="0">
                <a:solidFill>
                  <a:schemeClr val="tx1"/>
                </a:solidFill>
              </a:rPr>
              <a:t>PR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(6 ед.)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F1755EAF-1070-4C62-952D-F4E6175ED567}"/>
              </a:ext>
            </a:extLst>
          </p:cNvPr>
          <p:cNvSpPr/>
          <p:nvPr/>
        </p:nvSpPr>
        <p:spPr>
          <a:xfrm>
            <a:off x="465408" y="2838241"/>
            <a:ext cx="1379981" cy="651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IT</a:t>
            </a:r>
            <a:r>
              <a:rPr lang="ru-RU" sz="1000" dirty="0" smtClean="0">
                <a:solidFill>
                  <a:schemeClr val="tx1"/>
                </a:solidFill>
              </a:rPr>
              <a:t>-</a:t>
            </a:r>
            <a:r>
              <a:rPr lang="ru-RU" sz="1000" dirty="0" err="1" smtClean="0">
                <a:solidFill>
                  <a:schemeClr val="tx1"/>
                </a:solidFill>
              </a:rPr>
              <a:t>инфрақұрылым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758F524C-2B80-4512-A527-B683773420A4}"/>
              </a:ext>
            </a:extLst>
          </p:cNvPr>
          <p:cNvSpPr/>
          <p:nvPr/>
        </p:nvSpPr>
        <p:spPr>
          <a:xfrm>
            <a:off x="474426" y="4476446"/>
            <a:ext cx="1370963" cy="7197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Әкімшілік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974F564C-1FCC-4C2D-83F8-41472548A8D0}"/>
              </a:ext>
            </a:extLst>
          </p:cNvPr>
          <p:cNvSpPr/>
          <p:nvPr/>
        </p:nvSpPr>
        <p:spPr>
          <a:xfrm>
            <a:off x="6660077" y="3588022"/>
            <a:ext cx="1627308" cy="4551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000" dirty="0" err="1" smtClean="0">
                <a:solidFill>
                  <a:schemeClr val="tx1"/>
                </a:solidFill>
              </a:rPr>
              <a:t>Құқықтық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қамтамасыз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ету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1" name="Прямая со стрелкой 80"/>
          <p:cNvCxnSpPr>
            <a:cxnSpLocks/>
          </p:cNvCxnSpPr>
          <p:nvPr/>
        </p:nvCxnSpPr>
        <p:spPr>
          <a:xfrm flipH="1">
            <a:off x="11032286" y="3721547"/>
            <a:ext cx="309731" cy="2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cxnSpLocks/>
            <a:endCxn id="88" idx="3"/>
          </p:cNvCxnSpPr>
          <p:nvPr/>
        </p:nvCxnSpPr>
        <p:spPr>
          <a:xfrm flipH="1" flipV="1">
            <a:off x="10923924" y="2614758"/>
            <a:ext cx="455895" cy="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cxnSpLocks/>
            <a:endCxn id="36" idx="3"/>
          </p:cNvCxnSpPr>
          <p:nvPr/>
        </p:nvCxnSpPr>
        <p:spPr>
          <a:xfrm flipH="1">
            <a:off x="10967053" y="1313134"/>
            <a:ext cx="4127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cxnSpLocks/>
            <a:endCxn id="92" idx="1"/>
          </p:cNvCxnSpPr>
          <p:nvPr/>
        </p:nvCxnSpPr>
        <p:spPr>
          <a:xfrm>
            <a:off x="224478" y="3975847"/>
            <a:ext cx="249948" cy="3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758F524C-2B80-4512-A527-B683773420A4}"/>
              </a:ext>
            </a:extLst>
          </p:cNvPr>
          <p:cNvSpPr/>
          <p:nvPr/>
        </p:nvSpPr>
        <p:spPr>
          <a:xfrm>
            <a:off x="4318224" y="2579005"/>
            <a:ext cx="1362943" cy="6186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Кадр </a:t>
            </a:r>
            <a:r>
              <a:rPr lang="ru-RU" sz="1000" dirty="0" err="1" smtClean="0">
                <a:solidFill>
                  <a:schemeClr val="tx1"/>
                </a:solidFill>
              </a:rPr>
              <a:t>жүйелерін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дамыту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8B0B1A1F-67B9-453F-9B68-ED62533C2627}"/>
              </a:ext>
            </a:extLst>
          </p:cNvPr>
          <p:cNvSpPr/>
          <p:nvPr/>
        </p:nvSpPr>
        <p:spPr>
          <a:xfrm>
            <a:off x="2455596" y="1782739"/>
            <a:ext cx="1354842" cy="896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Конференц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– </a:t>
            </a:r>
            <a:r>
              <a:rPr lang="ru-RU" sz="1000" dirty="0" err="1" smtClean="0">
                <a:solidFill>
                  <a:schemeClr val="tx1"/>
                </a:solidFill>
              </a:rPr>
              <a:t>жүйелерді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техникалық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қамтамасыз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ету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EB87B364-2688-4506-8673-FB2D212B165F}"/>
              </a:ext>
            </a:extLst>
          </p:cNvPr>
          <p:cNvSpPr/>
          <p:nvPr/>
        </p:nvSpPr>
        <p:spPr>
          <a:xfrm>
            <a:off x="2434442" y="2851709"/>
            <a:ext cx="1336976" cy="8781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Сүйемелдеу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және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жедел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қызмет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көрсету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1A3862AD-A02B-4913-92BF-ADE685C52D3E}"/>
              </a:ext>
            </a:extLst>
          </p:cNvPr>
          <p:cNvSpPr/>
          <p:nvPr/>
        </p:nvSpPr>
        <p:spPr>
          <a:xfrm>
            <a:off x="2425152" y="855193"/>
            <a:ext cx="1376890" cy="7877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 err="1" smtClean="0">
                <a:solidFill>
                  <a:schemeClr val="tx1"/>
                </a:solidFill>
              </a:rPr>
              <a:t>Директордың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</a:rPr>
              <a:t>орынбасары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ru-RU" sz="1000" dirty="0" err="1" smtClean="0">
                <a:solidFill>
                  <a:schemeClr val="tx1"/>
                </a:solidFill>
              </a:rPr>
              <a:t>сүйемелдеу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бойынша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  <a:p>
            <a:pPr algn="ctr"/>
            <a:endParaRPr 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758F524C-2B80-4512-A527-B683773420A4}"/>
              </a:ext>
            </a:extLst>
          </p:cNvPr>
          <p:cNvSpPr/>
          <p:nvPr/>
        </p:nvSpPr>
        <p:spPr>
          <a:xfrm>
            <a:off x="2444482" y="3909891"/>
            <a:ext cx="1362329" cy="684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</a:t>
            </a:r>
            <a:r>
              <a:rPr lang="en-US" sz="1000" dirty="0" smtClean="0">
                <a:solidFill>
                  <a:schemeClr val="tx1"/>
                </a:solidFill>
              </a:rPr>
              <a:t>all</a:t>
            </a:r>
            <a:r>
              <a:rPr lang="ru-RU" sz="1000" dirty="0" smtClean="0">
                <a:solidFill>
                  <a:schemeClr val="tx1"/>
                </a:solidFill>
              </a:rPr>
              <a:t>-</a:t>
            </a:r>
            <a:r>
              <a:rPr lang="ru-RU" sz="1000" dirty="0" err="1" smtClean="0">
                <a:solidFill>
                  <a:schemeClr val="tx1"/>
                </a:solidFill>
              </a:rPr>
              <a:t>орталығы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және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smtClean="0">
                <a:solidFill>
                  <a:schemeClr val="tx1"/>
                </a:solidFill>
              </a:rPr>
              <a:t>тұтынушыларды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қолдау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25" name="Прямая со стрелкой 124"/>
          <p:cNvCxnSpPr>
            <a:cxnSpLocks/>
          </p:cNvCxnSpPr>
          <p:nvPr/>
        </p:nvCxnSpPr>
        <p:spPr>
          <a:xfrm>
            <a:off x="2200986" y="2164631"/>
            <a:ext cx="227087" cy="3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>
            <a:cxnSpLocks/>
          </p:cNvCxnSpPr>
          <p:nvPr/>
        </p:nvCxnSpPr>
        <p:spPr>
          <a:xfrm>
            <a:off x="2191138" y="3290776"/>
            <a:ext cx="227087" cy="2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>
            <a:cxnSpLocks/>
            <a:endCxn id="94" idx="1"/>
          </p:cNvCxnSpPr>
          <p:nvPr/>
        </p:nvCxnSpPr>
        <p:spPr>
          <a:xfrm flipV="1">
            <a:off x="4088442" y="2062874"/>
            <a:ext cx="234246" cy="7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>
            <a:cxnSpLocks/>
          </p:cNvCxnSpPr>
          <p:nvPr/>
        </p:nvCxnSpPr>
        <p:spPr>
          <a:xfrm>
            <a:off x="6361492" y="2504531"/>
            <a:ext cx="276661" cy="1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>
            <a:cxnSpLocks/>
          </p:cNvCxnSpPr>
          <p:nvPr/>
        </p:nvCxnSpPr>
        <p:spPr>
          <a:xfrm flipV="1">
            <a:off x="6403606" y="3164012"/>
            <a:ext cx="243926" cy="1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cxnSpLocks/>
            <a:endCxn id="86" idx="1"/>
          </p:cNvCxnSpPr>
          <p:nvPr/>
        </p:nvCxnSpPr>
        <p:spPr>
          <a:xfrm flipV="1">
            <a:off x="6361492" y="4470224"/>
            <a:ext cx="295427" cy="8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>
            <a:cxnSpLocks/>
            <a:endCxn id="63" idx="1"/>
          </p:cNvCxnSpPr>
          <p:nvPr/>
        </p:nvCxnSpPr>
        <p:spPr>
          <a:xfrm flipV="1">
            <a:off x="6377507" y="3815615"/>
            <a:ext cx="282570" cy="7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>
            <a:cxnSpLocks/>
          </p:cNvCxnSpPr>
          <p:nvPr/>
        </p:nvCxnSpPr>
        <p:spPr>
          <a:xfrm>
            <a:off x="6379696" y="1925482"/>
            <a:ext cx="248893" cy="5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>
            <a:cxnSpLocks/>
            <a:endCxn id="84" idx="0"/>
          </p:cNvCxnSpPr>
          <p:nvPr/>
        </p:nvCxnSpPr>
        <p:spPr>
          <a:xfrm>
            <a:off x="4993308" y="291099"/>
            <a:ext cx="2227" cy="489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8DB96897-1D22-4C23-8B8B-B65F22589DC2}"/>
              </a:ext>
            </a:extLst>
          </p:cNvPr>
          <p:cNvSpPr/>
          <p:nvPr/>
        </p:nvSpPr>
        <p:spPr>
          <a:xfrm>
            <a:off x="4329049" y="3483549"/>
            <a:ext cx="1354366" cy="8807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000" dirty="0" smtClean="0">
                <a:solidFill>
                  <a:schemeClr val="tx1"/>
                </a:solidFill>
              </a:rPr>
              <a:t>Ұлттық жобалар мониторингі және үлкен деректер басқармасы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14745C88-B5F0-4DEE-82F2-9B0B5E89C4B6}"/>
              </a:ext>
            </a:extLst>
          </p:cNvPr>
          <p:cNvSpPr/>
          <p:nvPr/>
        </p:nvSpPr>
        <p:spPr>
          <a:xfrm>
            <a:off x="6681217" y="4801328"/>
            <a:ext cx="1620676" cy="681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Корпоративтік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сату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16" name="Прямая со стрелкой 115"/>
          <p:cNvCxnSpPr>
            <a:cxnSpLocks/>
            <a:endCxn id="71" idx="1"/>
          </p:cNvCxnSpPr>
          <p:nvPr/>
        </p:nvCxnSpPr>
        <p:spPr>
          <a:xfrm>
            <a:off x="4098802" y="3918186"/>
            <a:ext cx="230247" cy="5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B7D015E6-100E-4291-8D8A-3B8B2ABBF43D}"/>
              </a:ext>
            </a:extLst>
          </p:cNvPr>
          <p:cNvSpPr/>
          <p:nvPr/>
        </p:nvSpPr>
        <p:spPr>
          <a:xfrm>
            <a:off x="4339165" y="4559668"/>
            <a:ext cx="1352397" cy="5653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Жобалық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кеңсе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9" name="Соединительная линия уступом 18"/>
          <p:cNvCxnSpPr>
            <a:stCxn id="77" idx="1"/>
            <a:endCxn id="42" idx="1"/>
          </p:cNvCxnSpPr>
          <p:nvPr/>
        </p:nvCxnSpPr>
        <p:spPr>
          <a:xfrm rot="10800000" flipH="1" flipV="1">
            <a:off x="6612215" y="1185194"/>
            <a:ext cx="69002" cy="4811311"/>
          </a:xfrm>
          <a:prstGeom prst="bentConnector3">
            <a:avLst>
              <a:gd name="adj1" fmla="val -3312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108" idx="1"/>
            <a:endCxn id="114" idx="1"/>
          </p:cNvCxnSpPr>
          <p:nvPr/>
        </p:nvCxnSpPr>
        <p:spPr>
          <a:xfrm rot="10800000" flipH="1" flipV="1">
            <a:off x="2425152" y="1178217"/>
            <a:ext cx="19329" cy="3073866"/>
          </a:xfrm>
          <a:prstGeom prst="bentConnector3">
            <a:avLst>
              <a:gd name="adj1" fmla="val -11826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cxnSpLocks/>
          </p:cNvCxnSpPr>
          <p:nvPr/>
        </p:nvCxnSpPr>
        <p:spPr>
          <a:xfrm flipV="1">
            <a:off x="4098802" y="2956327"/>
            <a:ext cx="221202" cy="7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/>
          <p:cNvCxnSpPr>
            <a:stCxn id="84" idx="1"/>
            <a:endCxn id="93" idx="1"/>
          </p:cNvCxnSpPr>
          <p:nvPr/>
        </p:nvCxnSpPr>
        <p:spPr>
          <a:xfrm rot="10800000" flipV="1">
            <a:off x="4304858" y="1176471"/>
            <a:ext cx="16972" cy="4511459"/>
          </a:xfrm>
          <a:prstGeom prst="bentConnector3">
            <a:avLst>
              <a:gd name="adj1" fmla="val 14469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cxnSpLocks/>
          </p:cNvCxnSpPr>
          <p:nvPr/>
        </p:nvCxnSpPr>
        <p:spPr>
          <a:xfrm>
            <a:off x="6361492" y="5188470"/>
            <a:ext cx="319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cxnSpLocks/>
          </p:cNvCxnSpPr>
          <p:nvPr/>
        </p:nvCxnSpPr>
        <p:spPr>
          <a:xfrm>
            <a:off x="4078212" y="4769322"/>
            <a:ext cx="230247" cy="5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cxnSpLocks/>
          </p:cNvCxnSpPr>
          <p:nvPr/>
        </p:nvCxnSpPr>
        <p:spPr>
          <a:xfrm>
            <a:off x="7408969" y="308543"/>
            <a:ext cx="2227" cy="489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2" idx="3"/>
            <a:endCxn id="49" idx="3"/>
          </p:cNvCxnSpPr>
          <p:nvPr/>
        </p:nvCxnSpPr>
        <p:spPr>
          <a:xfrm>
            <a:off x="7132476" y="291101"/>
            <a:ext cx="3929006" cy="4468450"/>
          </a:xfrm>
          <a:prstGeom prst="bentConnector3">
            <a:avLst>
              <a:gd name="adj1" fmla="val 1080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15ADEA4E-21CE-459B-8FA3-23259EDE520B}"/>
              </a:ext>
            </a:extLst>
          </p:cNvPr>
          <p:cNvSpPr/>
          <p:nvPr/>
        </p:nvSpPr>
        <p:spPr>
          <a:xfrm>
            <a:off x="474426" y="5419998"/>
            <a:ext cx="1451089" cy="7718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Корпоративтік</a:t>
            </a:r>
            <a:r>
              <a:rPr lang="ru-RU" sz="1000" dirty="0" smtClean="0">
                <a:solidFill>
                  <a:schemeClr val="tx1"/>
                </a:solidFill>
              </a:rPr>
              <a:t> архитектура </a:t>
            </a:r>
            <a:r>
              <a:rPr lang="ru-RU" sz="1000" dirty="0" err="1" smtClean="0">
                <a:solidFill>
                  <a:schemeClr val="tx1"/>
                </a:solidFill>
              </a:rPr>
              <a:t>және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техникалық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қадағалау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бөлімі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</a:rPr>
              <a:t> 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4" name="Соединительная линия уступом 3"/>
          <p:cNvCxnSpPr>
            <a:stCxn id="40" idx="1"/>
            <a:endCxn id="62" idx="1"/>
          </p:cNvCxnSpPr>
          <p:nvPr/>
        </p:nvCxnSpPr>
        <p:spPr>
          <a:xfrm rot="10800000" flipH="1" flipV="1">
            <a:off x="456388" y="1184584"/>
            <a:ext cx="18038" cy="4621340"/>
          </a:xfrm>
          <a:prstGeom prst="bentConnector3">
            <a:avLst>
              <a:gd name="adj1" fmla="val -126732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cxnSpLocks/>
          </p:cNvCxnSpPr>
          <p:nvPr/>
        </p:nvCxnSpPr>
        <p:spPr>
          <a:xfrm>
            <a:off x="224478" y="4803202"/>
            <a:ext cx="249948" cy="3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202165" y="3244334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123456AAaa@@</a:t>
            </a:r>
          </a:p>
        </p:txBody>
      </p:sp>
    </p:spTree>
    <p:extLst>
      <p:ext uri="{BB962C8B-B14F-4D97-AF65-F5344CB8AC3E}">
        <p14:creationId xmlns:p14="http://schemas.microsoft.com/office/powerpoint/2010/main" val="8034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11494</TotalTime>
  <Words>326</Words>
  <Application>Microsoft Office PowerPoint</Application>
  <PresentationFormat>Широкоэкранный</PresentationFormat>
  <Paragraphs>78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Бейсен Акмарал Гиззаткызы</dc:creator>
  <cp:lastModifiedBy>Каламбаева Дария Муратовна</cp:lastModifiedBy>
  <cp:revision>274</cp:revision>
  <cp:lastPrinted>2025-01-16T12:16:00Z</cp:lastPrinted>
  <dcterms:created xsi:type="dcterms:W3CDTF">2024-01-11T10:10:19Z</dcterms:created>
  <dcterms:modified xsi:type="dcterms:W3CDTF">2025-07-04T15:59:30Z</dcterms:modified>
</cp:coreProperties>
</file>